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273" r:id="rId2"/>
    <p:sldId id="333" r:id="rId3"/>
    <p:sldId id="334" r:id="rId4"/>
    <p:sldId id="336" r:id="rId5"/>
    <p:sldId id="337" r:id="rId6"/>
    <p:sldId id="340" r:id="rId7"/>
    <p:sldId id="341" r:id="rId8"/>
    <p:sldId id="342" r:id="rId9"/>
    <p:sldId id="344" r:id="rId10"/>
    <p:sldId id="345" r:id="rId11"/>
    <p:sldId id="343" r:id="rId12"/>
    <p:sldId id="347" r:id="rId13"/>
    <p:sldId id="346" r:id="rId14"/>
    <p:sldId id="349" r:id="rId15"/>
    <p:sldId id="348" r:id="rId16"/>
    <p:sldId id="350" r:id="rId17"/>
    <p:sldId id="351" r:id="rId18"/>
    <p:sldId id="352" r:id="rId19"/>
    <p:sldId id="353" r:id="rId20"/>
    <p:sldId id="354" r:id="rId21"/>
    <p:sldId id="360" r:id="rId22"/>
    <p:sldId id="35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79E7CD"/>
    <a:srgbClr val="49DFBB"/>
    <a:srgbClr val="FF0000"/>
    <a:srgbClr val="006600"/>
    <a:srgbClr val="3366FF"/>
    <a:srgbClr val="66CC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2" autoAdjust="0"/>
    <p:restoredTop sz="94664" autoAdjust="0"/>
  </p:normalViewPr>
  <p:slideViewPr>
    <p:cSldViewPr>
      <p:cViewPr varScale="1">
        <p:scale>
          <a:sx n="70" d="100"/>
          <a:sy n="70" d="100"/>
        </p:scale>
        <p:origin x="-4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8711B11-9D64-4A91-B0B2-AE9217E65E40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C7B8F0-511E-4341-9CEB-AB298CD2B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7F2AE-59E1-4C85-8C27-346F55D8119E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9B369-CA5B-420C-9585-A90248746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4BE36-07E7-4300-B71D-1FACD85F1C1A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649CC-83F4-448D-B5E5-2CE2A7074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8EDE8-A8CB-476E-81E4-A3E86B5CC01C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9FE54-26E8-4D5C-8C75-2D61826C1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EAE0-EEBE-4F98-8EC9-8A244E6F76A5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182BD-4253-4C5F-8F82-C1B5F60FE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96DF2-634C-41C0-A2E4-70F0C3C5D928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A6E3E-4E8E-4F33-A5F3-563E0D393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08211-4B5E-4CD4-A3BE-93D2D528E9C9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0EDC2-2FCB-4433-AB3C-FA562878D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2BB25-39DD-4AEB-9318-81DE37898883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8ED-E3D4-4659-BEE9-523317EAB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EDF86-EBC8-4652-ADC1-0ADD8D9503D9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3A74-0584-4825-BB4B-1314AF23B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7D9C9-0C49-4EA6-BC80-A4D02CCCCE2D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A9BEE-B504-44BD-9DC9-CBEE09A82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64507-6045-434A-B7B9-20CD0AC52DA2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2C626-95C0-4B53-99D5-735D455FC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ED2B5-8844-4936-87D9-3C3069D5D569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BC5F6-23A2-41B5-908A-73EB4C0B3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A0AF9618-9E24-4F28-BE1E-C17C503C60B5}" type="datetimeFigureOut">
              <a:rPr lang="ru-RU"/>
              <a:pPr>
                <a:defRPr/>
              </a:pPr>
              <a:t>03.04.2015</a:t>
            </a:fld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7CCE78-FFD7-491D-B72B-06FCE7C1E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05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000125"/>
            <a:ext cx="7921625" cy="1439863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marL="92075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2800" b="1" dirty="0" smtClean="0">
              <a:latin typeface="Times New Roman" pitchFamily="18" charset="0"/>
            </a:endParaRPr>
          </a:p>
          <a:p>
            <a:pPr marL="0" indent="93663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/>
              <a:t>Представление положения об образовательном Форуме  Краснодарского края «Инновационный поиск</a:t>
            </a:r>
            <a:r>
              <a:rPr lang="ru-RU" sz="2800" b="1" dirty="0">
                <a:sym typeface="Symbol"/>
              </a:rPr>
              <a:t></a:t>
            </a:r>
            <a:r>
              <a:rPr lang="ru-RU" sz="2800" b="1" dirty="0"/>
              <a:t>2015»</a:t>
            </a:r>
          </a:p>
        </p:txBody>
      </p:sp>
      <p:sp>
        <p:nvSpPr>
          <p:cNvPr id="205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3A69FF38-B048-44E2-86DA-EFE89C1A31A8}" type="slidenum">
              <a:rPr lang="ru-RU" smtClean="0"/>
              <a:pPr/>
              <a:t>1</a:t>
            </a:fld>
            <a:endParaRPr lang="ru-RU" smtClean="0"/>
          </a:p>
        </p:txBody>
      </p:sp>
      <p:pic>
        <p:nvPicPr>
          <p:cNvPr id="2053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3786188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127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2286000"/>
            <a:ext cx="7786688" cy="2714625"/>
          </a:xfrm>
        </p:spPr>
        <p:txBody>
          <a:bodyPr/>
          <a:lstStyle/>
          <a:p>
            <a:pPr marL="0" indent="4492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CC0000"/>
                </a:solidFill>
              </a:rPr>
              <a:t>Номинации,</a:t>
            </a:r>
            <a:r>
              <a:rPr lang="ru-RU" sz="2800" smtClean="0"/>
              <a:t> по которым  предоставляются материалы, определяются на основе принадлежности учебного заведения к одной из подсистем.</a:t>
            </a:r>
            <a:endParaRPr lang="ru-RU" sz="2800" b="1" smtClean="0"/>
          </a:p>
        </p:txBody>
      </p:sp>
      <p:sp>
        <p:nvSpPr>
          <p:cNvPr id="1126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CD14626D-2AF5-4E09-BA45-E23640800E95}" type="slidenum">
              <a:rPr lang="ru-RU" smtClean="0"/>
              <a:pPr/>
              <a:t>10</a:t>
            </a:fld>
            <a:endParaRPr lang="ru-RU" smtClean="0"/>
          </a:p>
        </p:txBody>
      </p:sp>
      <p:pic>
        <p:nvPicPr>
          <p:cNvPr id="11269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357188"/>
            <a:ext cx="10715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229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75" y="571500"/>
            <a:ext cx="8072438" cy="1439863"/>
          </a:xfrm>
        </p:spPr>
        <p:txBody>
          <a:bodyPr/>
          <a:lstStyle/>
          <a:p>
            <a:pPr indent="482600" algn="just">
              <a:buFontTx/>
              <a:buNone/>
              <a:tabLst>
                <a:tab pos="915988" algn="l"/>
              </a:tabLst>
            </a:pPr>
            <a:r>
              <a:rPr lang="ru-RU" sz="23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Дошкольное образование</a:t>
            </a:r>
            <a:endParaRPr lang="ru-RU" sz="2300" smtClean="0">
              <a:solidFill>
                <a:srgbClr val="CC0000"/>
              </a:solidFill>
              <a:ea typeface="Sylfaen" pitchFamily="18" charset="0"/>
              <a:cs typeface="Times New Roman" pitchFamily="18" charset="0"/>
            </a:endParaRPr>
          </a:p>
          <a:p>
            <a:pPr indent="482600" algn="just">
              <a:tabLst>
                <a:tab pos="91598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Эффективная реализация федерального государственного образовательного стандарта дошкольного образования (модели управления, система оценки качества, формирование предметно-пространственной развивающей образовательной среды).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Развитие частно-государственного партнерства, в системе дошкольного образования.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Современные и эффективные формы работы с родителями воспитанников.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Разработка регионального компонента содержания образования и/или региональных моделей социализации и воспитания в образовательных организациях дошкольного образования.</a:t>
            </a:r>
          </a:p>
        </p:txBody>
      </p:sp>
      <p:sp>
        <p:nvSpPr>
          <p:cNvPr id="1229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F49FF301-15FC-4DB1-A884-21A8F98C44FB}" type="slidenum">
              <a:rPr lang="ru-RU" smtClean="0"/>
              <a:pPr/>
              <a:t>11</a:t>
            </a:fld>
            <a:endParaRPr lang="ru-RU" smtClean="0"/>
          </a:p>
        </p:txBody>
      </p:sp>
      <p:pic>
        <p:nvPicPr>
          <p:cNvPr id="12293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357188"/>
            <a:ext cx="78581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331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476250"/>
            <a:ext cx="8328025" cy="1439863"/>
          </a:xfrm>
        </p:spPr>
        <p:txBody>
          <a:bodyPr/>
          <a:lstStyle/>
          <a:p>
            <a:pPr indent="482600" algn="just">
              <a:buFontTx/>
              <a:buNone/>
              <a:tabLst>
                <a:tab pos="915988" algn="l"/>
              </a:tabLst>
            </a:pPr>
            <a:r>
              <a:rPr lang="ru-RU" sz="24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Общее образование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Эффективные модели реализации федеральных государственных образовательных стандартов начального, основного общего образования (преемственность, индивидуализация образовательных траекторий, внеурочная деятельность, коррекционная работа).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Институционализация сетевого взаимодействия образовательных организаций и профессиональных сообществ: модели, механизмы, технологии.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Реализация концепции математического образования.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Создание, внедрение и эффективность системы оценки качества и востребованности образовательных услуг.</a:t>
            </a:r>
          </a:p>
          <a:p>
            <a:pPr indent="482600" algn="just">
              <a:tabLst>
                <a:tab pos="91598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Внедрение современных и эффективных моделей, обеспечивающих успешную социализацию, личностное и профессиональное самоопределение обучающихся.</a:t>
            </a:r>
          </a:p>
          <a:p>
            <a:pPr indent="482600" algn="just" eaLnBrk="1" hangingPunct="1">
              <a:buFontTx/>
              <a:buNone/>
              <a:tabLst>
                <a:tab pos="915988" algn="l"/>
              </a:tabLst>
            </a:pPr>
            <a:endParaRPr lang="ru-RU" sz="2200" b="1" smtClean="0">
              <a:ea typeface="Sylfaen" pitchFamily="18" charset="0"/>
              <a:cs typeface="Times New Roman" pitchFamily="18" charset="0"/>
            </a:endParaRPr>
          </a:p>
        </p:txBody>
      </p:sp>
      <p:sp>
        <p:nvSpPr>
          <p:cNvPr id="1331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9C58DDD7-163F-4215-9C63-B18675DDAEA9}" type="slidenum">
              <a:rPr lang="ru-RU" smtClean="0"/>
              <a:pPr/>
              <a:t>12</a:t>
            </a:fld>
            <a:endParaRPr lang="ru-RU" smtClean="0"/>
          </a:p>
        </p:txBody>
      </p:sp>
      <p:pic>
        <p:nvPicPr>
          <p:cNvPr id="1331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5" y="214313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434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357188"/>
            <a:ext cx="8429625" cy="1439862"/>
          </a:xfrm>
        </p:spPr>
        <p:txBody>
          <a:bodyPr/>
          <a:lstStyle/>
          <a:p>
            <a:pPr indent="482600" algn="just">
              <a:tabLst>
                <a:tab pos="909638" algn="l"/>
              </a:tabLst>
            </a:pPr>
            <a:r>
              <a:rPr lang="ru-RU" sz="21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Дополнительное образование детей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Реализация актуальных направлений развития организаций дополнительного образования детей (техническое, естественнонаучное, математическое, туристско-краеведческое, спортивно-оздоровительное) в работе с одаренными детьми или/и с детьми с ограниченными возможностями здоровья.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Современные и эффективные модели управление образовательными организациями дополнительного образования детей (нормативное и подушевое финансирование, сетевое взаимодействие).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Разработка учебно-методических комплексов, направленных на развитие творческого мышления учащихся и детской одарённости в разных сферах деятельности.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sz="2100" b="1" smtClean="0">
                <a:ea typeface="Sylfaen" pitchFamily="18" charset="0"/>
                <a:cs typeface="Times New Roman" pitchFamily="18" charset="0"/>
              </a:rPr>
              <a:t>Реализация регионального компонента содержания образования и /или региональных моделей социализации и воспитания учащихся.</a:t>
            </a:r>
          </a:p>
        </p:txBody>
      </p:sp>
      <p:sp>
        <p:nvSpPr>
          <p:cNvPr id="1434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2811D165-0220-4B19-A35A-3AEB802F23A4}" type="slidenum">
              <a:rPr lang="ru-RU" smtClean="0"/>
              <a:pPr/>
              <a:t>13</a:t>
            </a:fld>
            <a:endParaRPr lang="ru-RU" smtClean="0"/>
          </a:p>
        </p:txBody>
      </p:sp>
      <p:pic>
        <p:nvPicPr>
          <p:cNvPr id="14341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85750"/>
            <a:ext cx="8572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536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500063"/>
            <a:ext cx="7715250" cy="1439862"/>
          </a:xfrm>
        </p:spPr>
        <p:txBody>
          <a:bodyPr/>
          <a:lstStyle/>
          <a:p>
            <a:pPr indent="457200" algn="just">
              <a:buFontTx/>
              <a:buNone/>
              <a:tabLst>
                <a:tab pos="909638" algn="l"/>
              </a:tabLst>
            </a:pPr>
            <a:r>
              <a:rPr lang="ru-RU" sz="2400" b="1" smtClean="0">
                <a:solidFill>
                  <a:srgbClr val="C00000"/>
                </a:solidFill>
                <a:ea typeface="Sylfaen" pitchFamily="18" charset="0"/>
                <a:cs typeface="Times New Roman" pitchFamily="18" charset="0"/>
              </a:rPr>
              <a:t>Коррекционное и инклюзивное образование</a:t>
            </a:r>
            <a:endParaRPr lang="ru-RU" sz="2400" smtClean="0">
              <a:solidFill>
                <a:srgbClr val="C00000"/>
              </a:solidFill>
              <a:ea typeface="Sylfaen" pitchFamily="18" charset="0"/>
              <a:cs typeface="Times New Roman" pitchFamily="18" charset="0"/>
            </a:endParaRPr>
          </a:p>
          <a:p>
            <a:pPr indent="457200" algn="just">
              <a:tabLst>
                <a:tab pos="909638" algn="l"/>
              </a:tabLst>
            </a:pPr>
            <a:r>
              <a:rPr lang="ru-RU" sz="2200" b="1" smtClean="0">
                <a:ea typeface="Sylfaen" pitchFamily="18" charset="0"/>
                <a:cs typeface="Times New Roman" pitchFamily="18" charset="0"/>
              </a:rPr>
              <a:t>Формирование моделей успешной социализации обучающихся и выпускников коррекционных образовательных учреждений.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200" b="1" smtClean="0">
                <a:ea typeface="Sylfaen" pitchFamily="18" charset="0"/>
                <a:cs typeface="Times New Roman" pitchFamily="18" charset="0"/>
              </a:rPr>
              <a:t>Инновационные модели обучения, воспитания и развития личности учащихся с ограниченными возможностями здоровья.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200" b="1" smtClean="0">
                <a:ea typeface="Sylfaen" pitchFamily="18" charset="0"/>
                <a:cs typeface="Times New Roman" pitchFamily="18" charset="0"/>
              </a:rPr>
              <a:t>Инновационные модели психолого-медико-педагогического сопровождения обучающихся с ограниченными возможностями здоровья.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200" b="1" smtClean="0">
                <a:ea typeface="Sylfaen" pitchFamily="18" charset="0"/>
                <a:cs typeface="Times New Roman" pitchFamily="18" charset="0"/>
              </a:rPr>
              <a:t>Современные и эффективные модели управления специальным коррекционным учреждением (система оценки качества, формирование развивающей среды).</a:t>
            </a:r>
          </a:p>
        </p:txBody>
      </p:sp>
      <p:sp>
        <p:nvSpPr>
          <p:cNvPr id="1536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F8279238-110F-42BA-A08F-3E49532CA5B1}" type="slidenum">
              <a:rPr lang="ru-RU" smtClean="0"/>
              <a:pPr/>
              <a:t>14</a:t>
            </a:fld>
            <a:endParaRPr lang="ru-RU" smtClean="0"/>
          </a:p>
        </p:txBody>
      </p:sp>
      <p:pic>
        <p:nvPicPr>
          <p:cNvPr id="15365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188"/>
            <a:ext cx="928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639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428625"/>
            <a:ext cx="8001000" cy="1439863"/>
          </a:xfrm>
        </p:spPr>
        <p:txBody>
          <a:bodyPr/>
          <a:lstStyle/>
          <a:p>
            <a:pPr indent="457200" algn="just">
              <a:buFontTx/>
              <a:buNone/>
              <a:tabLst>
                <a:tab pos="909638" algn="l"/>
              </a:tabLst>
            </a:pPr>
            <a:r>
              <a:rPr lang="ru-RU" sz="23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Среднее профессиональное образование</a:t>
            </a:r>
            <a:endParaRPr lang="ru-RU" sz="2300" smtClean="0">
              <a:solidFill>
                <a:srgbClr val="CC0000"/>
              </a:solidFill>
              <a:ea typeface="Sylfaen" pitchFamily="18" charset="0"/>
              <a:cs typeface="Times New Roman" pitchFamily="18" charset="0"/>
            </a:endParaRPr>
          </a:p>
          <a:p>
            <a:pPr indent="457200" algn="just">
              <a:tabLst>
                <a:tab pos="90963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Инновационные подходы в развитии государственно-частного партнерства в системе среднего профессионального образования.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Современные модели формирования предпринимательских компетенций выпускников профессиональной школы.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Повышение качества педагогического образования и привлекательности профессии педагога в условиях сетевого взаимодействия (детский сад-школа-колледж, вуз).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Воспитательная система профессионального образовательного учреждения как фактор развития нравственного потенциала человека труда.</a:t>
            </a:r>
          </a:p>
          <a:p>
            <a:pPr indent="457200" algn="just">
              <a:tabLst>
                <a:tab pos="909638" algn="l"/>
              </a:tabLst>
            </a:pPr>
            <a:r>
              <a:rPr lang="ru-RU" sz="2300" b="1" smtClean="0">
                <a:ea typeface="Sylfaen" pitchFamily="18" charset="0"/>
                <a:cs typeface="Times New Roman" pitchFamily="18" charset="0"/>
              </a:rPr>
              <a:t>Профессиональное становление и сопровождение молодежи: методика и практика</a:t>
            </a:r>
            <a:r>
              <a:rPr lang="ru-RU" sz="2300" smtClean="0">
                <a:ea typeface="Sylfae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38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F49890B3-CD4D-4DCB-9E2C-186136C7FC0B}" type="slidenum">
              <a:rPr lang="ru-RU" smtClean="0"/>
              <a:pPr/>
              <a:t>15</a:t>
            </a:fld>
            <a:endParaRPr lang="ru-RU" smtClean="0"/>
          </a:p>
        </p:txBody>
      </p:sp>
      <p:pic>
        <p:nvPicPr>
          <p:cNvPr id="16389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00063"/>
            <a:ext cx="7858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741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50" y="2500313"/>
            <a:ext cx="8001000" cy="1439862"/>
          </a:xfrm>
        </p:spPr>
        <p:txBody>
          <a:bodyPr/>
          <a:lstStyle/>
          <a:p>
            <a:pPr indent="457200" algn="just">
              <a:tabLst>
                <a:tab pos="909638" algn="l"/>
              </a:tabLst>
            </a:pPr>
            <a:r>
              <a:rPr lang="ru-RU" sz="2800" smtClean="0"/>
              <a:t>Претендовать на получение статуса Краевой инновационной площадки могут лишь организации, </a:t>
            </a:r>
            <a:r>
              <a:rPr lang="ru-RU" sz="2800" b="1" smtClean="0"/>
              <a:t>занявших 1 и 2 места в номинациях и подсистемах и получившие не менее 80% от наибольшего балла.</a:t>
            </a:r>
            <a:endParaRPr lang="ru-RU" sz="2800" smtClean="0">
              <a:ea typeface="Sylfaen" pitchFamily="18" charset="0"/>
              <a:cs typeface="Times New Roman" pitchFamily="18" charset="0"/>
            </a:endParaRPr>
          </a:p>
        </p:txBody>
      </p:sp>
      <p:sp>
        <p:nvSpPr>
          <p:cNvPr id="1741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693A49FC-0DF6-4B19-ACCB-0BC9CFC5F1A1}" type="slidenum">
              <a:rPr lang="ru-RU" smtClean="0"/>
              <a:pPr/>
              <a:t>16</a:t>
            </a:fld>
            <a:endParaRPr lang="ru-RU" smtClean="0"/>
          </a:p>
        </p:txBody>
      </p:sp>
      <p:pic>
        <p:nvPicPr>
          <p:cNvPr id="17413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1000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843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357313"/>
            <a:ext cx="8001000" cy="1439862"/>
          </a:xfrm>
        </p:spPr>
        <p:txBody>
          <a:bodyPr/>
          <a:lstStyle/>
          <a:p>
            <a:pPr algn="just" eaLnBrk="1" hangingPunct="1"/>
            <a:r>
              <a:rPr lang="ru-RU" sz="2400" b="1" smtClean="0"/>
              <a:t>На первом этапе конкурса (заочном) работы проходят техническую экспертизу, оценивается качество заполнения заявки и паспорта инновационного продукта.</a:t>
            </a:r>
          </a:p>
          <a:p>
            <a:pPr algn="just" eaLnBrk="1" hangingPunct="1"/>
            <a:r>
              <a:rPr lang="ru-RU" sz="2400" b="1" smtClean="0"/>
              <a:t>На втором этапе конкурса (заочном) оценивается качество инновационного продукта по представленным материалам.</a:t>
            </a:r>
          </a:p>
          <a:p>
            <a:pPr algn="just" eaLnBrk="1" hangingPunct="1"/>
            <a:r>
              <a:rPr lang="ru-RU" sz="2400" b="1" smtClean="0"/>
              <a:t>На третьем этапе конкурса (очном) инновационный продукт презентуется авторами. </a:t>
            </a:r>
          </a:p>
        </p:txBody>
      </p:sp>
      <p:sp>
        <p:nvSpPr>
          <p:cNvPr id="1843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C14125FC-7B71-408F-A505-A9075B149F35}" type="slidenum">
              <a:rPr lang="ru-RU" smtClean="0"/>
              <a:pPr/>
              <a:t>17</a:t>
            </a:fld>
            <a:endParaRPr lang="ru-RU" smtClean="0"/>
          </a:p>
        </p:txBody>
      </p:sp>
      <p:pic>
        <p:nvPicPr>
          <p:cNvPr id="1843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1000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946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7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7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357313"/>
            <a:ext cx="8001000" cy="1439862"/>
          </a:xfrm>
        </p:spPr>
        <p:txBody>
          <a:bodyPr/>
          <a:lstStyle/>
          <a:p>
            <a:pPr indent="14288" algn="just" eaLnBrk="1" hangingPunct="1">
              <a:buFontTx/>
              <a:buNone/>
            </a:pP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1 этап - организационный (заочный): </a:t>
            </a:r>
          </a:p>
          <a:p>
            <a:pPr indent="14288" algn="just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с 15.04.15 по 1.06.15 года</a:t>
            </a:r>
          </a:p>
          <a:p>
            <a:pPr indent="14288" algn="just" eaLnBrk="1" hangingPunct="1">
              <a:buFontTx/>
              <a:buNone/>
            </a:pPr>
            <a:r>
              <a:rPr lang="ru-RU" sz="2800" b="1" smtClean="0">
                <a:solidFill>
                  <a:srgbClr val="990000"/>
                </a:solidFill>
                <a:latin typeface="Times New Roman" pitchFamily="18" charset="0"/>
              </a:rPr>
              <a:t>II этап - экспертиза инновационных продуктов (заочный): </a:t>
            </a:r>
          </a:p>
          <a:p>
            <a:pPr indent="14288" algn="just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с 10.06.2015 по 30.06.2015 года</a:t>
            </a:r>
          </a:p>
          <a:p>
            <a:pPr indent="14288" algn="just">
              <a:buFontTx/>
              <a:buNone/>
            </a:pPr>
            <a:r>
              <a:rPr lang="ru-RU" sz="2800" b="1" smtClean="0">
                <a:solidFill>
                  <a:srgbClr val="C00000"/>
                </a:solidFill>
                <a:cs typeface="Times New Roman" pitchFamily="18" charset="0"/>
              </a:rPr>
              <a:t>III </a:t>
            </a: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- защита инновационных продуктов (очный):</a:t>
            </a:r>
          </a:p>
          <a:p>
            <a:pPr indent="14288" algn="just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с 12.10.2015  по 12.11.2015 года</a:t>
            </a:r>
            <a:endParaRPr lang="ru-RU" sz="2800" b="1" smtClean="0">
              <a:latin typeface="Times New Roman" pitchFamily="18" charset="0"/>
            </a:endParaRPr>
          </a:p>
          <a:p>
            <a:pPr indent="14288" algn="just" eaLnBrk="1" hangingPunct="1">
              <a:buFontTx/>
              <a:buNone/>
            </a:pPr>
            <a:endParaRPr lang="ru-RU" sz="2800" b="1" smtClean="0">
              <a:latin typeface="Times New Roman" pitchFamily="18" charset="0"/>
            </a:endParaRPr>
          </a:p>
          <a:p>
            <a:pPr indent="14288" eaLnBrk="1" hangingPunct="1"/>
            <a:endParaRPr lang="ru-RU" sz="2400" smtClean="0"/>
          </a:p>
        </p:txBody>
      </p:sp>
      <p:sp>
        <p:nvSpPr>
          <p:cNvPr id="1946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B58C90C3-6BA4-41D9-A978-3B92FA95643B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19461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428625"/>
            <a:ext cx="10001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048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2143125"/>
            <a:ext cx="8001000" cy="1439863"/>
          </a:xfrm>
        </p:spPr>
        <p:txBody>
          <a:bodyPr/>
          <a:lstStyle/>
          <a:p>
            <a:pPr marL="0" indent="542925" algn="just">
              <a:buFontTx/>
              <a:buNone/>
              <a:tabLst>
                <a:tab pos="606425" algn="l"/>
              </a:tabLst>
            </a:pPr>
            <a:r>
              <a:rPr lang="ru-RU" sz="2800" b="1" smtClean="0">
                <a:cs typeface="Times New Roman" pitchFamily="18" charset="0"/>
              </a:rPr>
              <a:t>Все допущенные к </a:t>
            </a:r>
            <a:r>
              <a:rPr lang="en-US" sz="2800" b="1" smtClean="0">
                <a:cs typeface="Times New Roman" pitchFamily="18" charset="0"/>
              </a:rPr>
              <a:t>III</a:t>
            </a:r>
            <a:r>
              <a:rPr lang="ru-RU" sz="2800" b="1" smtClean="0">
                <a:cs typeface="Times New Roman" pitchFamily="18" charset="0"/>
              </a:rPr>
              <a:t>-му этапу участники находятся в равных стартовых условиях.</a:t>
            </a:r>
            <a:endParaRPr lang="ru-RU" sz="2800" b="1" smtClean="0"/>
          </a:p>
        </p:txBody>
      </p:sp>
      <p:sp>
        <p:nvSpPr>
          <p:cNvPr id="2048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5C860F57-B09B-4925-9F72-D0BFCF595ACD}" type="slidenum">
              <a:rPr lang="ru-RU" smtClean="0"/>
              <a:pPr/>
              <a:t>19</a:t>
            </a:fld>
            <a:endParaRPr lang="ru-RU" smtClean="0"/>
          </a:p>
        </p:txBody>
      </p:sp>
      <p:pic>
        <p:nvPicPr>
          <p:cNvPr id="20485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357188"/>
            <a:ext cx="1428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307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500188"/>
            <a:ext cx="7921625" cy="1439862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/>
              <a:t>Изменения и дополнения, внесенные в Положение   об образовательном Форуме Краснодарского края</a:t>
            </a:r>
            <a:br>
              <a:rPr lang="ru-RU" sz="2800" b="1" smtClean="0"/>
            </a:br>
            <a:r>
              <a:rPr lang="ru-RU" sz="2800" b="1" smtClean="0"/>
              <a:t>«Инновационный поиск - 2015»</a:t>
            </a:r>
            <a:endParaRPr lang="ru-RU" sz="2800" b="1" i="1" smtClean="0">
              <a:latin typeface="Times New Roman" pitchFamily="18" charset="0"/>
            </a:endParaRPr>
          </a:p>
        </p:txBody>
      </p:sp>
      <p:sp>
        <p:nvSpPr>
          <p:cNvPr id="307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8ECED324-BE1E-4D57-B60E-DF02B094620C}" type="slidenum">
              <a:rPr lang="ru-RU" smtClean="0"/>
              <a:pPr/>
              <a:t>2</a:t>
            </a:fld>
            <a:endParaRPr lang="ru-RU" smtClean="0"/>
          </a:p>
        </p:txBody>
      </p:sp>
      <p:pic>
        <p:nvPicPr>
          <p:cNvPr id="307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4000500"/>
            <a:ext cx="150018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152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052513"/>
            <a:ext cx="8001000" cy="7858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000" b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Критерии экспертизы инновационных продуктов</a:t>
            </a:r>
          </a:p>
          <a:p>
            <a:pPr algn="ctr">
              <a:buFontTx/>
              <a:buNone/>
            </a:pPr>
            <a:endParaRPr lang="ru-RU" sz="300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50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31DB27E3-1E37-406D-BB89-5750EC6A5179}" type="slidenum">
              <a:rPr lang="ru-RU" smtClean="0"/>
              <a:pPr/>
              <a:t>20</a:t>
            </a:fld>
            <a:endParaRPr lang="ru-RU" smtClean="0"/>
          </a:p>
        </p:txBody>
      </p:sp>
      <p:graphicFrame>
        <p:nvGraphicFramePr>
          <p:cNvPr id="23637" name="Group 85"/>
          <p:cNvGraphicFramePr>
            <a:graphicFrameLocks noGrp="1"/>
          </p:cNvGraphicFramePr>
          <p:nvPr/>
        </p:nvGraphicFramePr>
        <p:xfrm>
          <a:off x="179388" y="2349500"/>
          <a:ext cx="8715375" cy="1682750"/>
        </p:xfrm>
        <a:graphic>
          <a:graphicData uri="http://schemas.openxmlformats.org/drawingml/2006/table">
            <a:tbl>
              <a:tblPr/>
              <a:tblGrid>
                <a:gridCol w="2089150"/>
                <a:gridCol w="2303462"/>
                <a:gridCol w="2376488"/>
                <a:gridCol w="1946275"/>
              </a:tblGrid>
              <a:tr h="214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экспертизы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Уровни оценивания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Низкий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(0-4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Достаточный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(5-8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Высокий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(9-10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23" name="Рисунок 15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88" y="214313"/>
            <a:ext cx="10715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253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214313"/>
            <a:ext cx="7458075" cy="2351087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Критерии экспертизы инновационных продуктов</a:t>
            </a:r>
          </a:p>
          <a:p>
            <a:pPr marL="0" indent="0" algn="ctr">
              <a:lnSpc>
                <a:spcPct val="95000"/>
              </a:lnSpc>
              <a:buFontTx/>
              <a:buNone/>
            </a:pPr>
            <a:endParaRPr lang="ru-RU" b="1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 разработанного инновационного продукта.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Инновационность (новизна продукта).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 (возможность использования продукта в массовой практике).</a:t>
            </a:r>
            <a:endParaRPr 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Полнота  и согласованность описания структурных</a:t>
            </a:r>
            <a:r>
              <a:rPr lang="ru-RU" sz="26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компонентов представленного инновационного продукта.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Логика изложения представленного материала.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Степень реализации разработанного инновационного продукта.</a:t>
            </a:r>
            <a:endParaRPr 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Социальная и экономическая эффективность.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Возможность трансляции опыта</a:t>
            </a:r>
            <a:endParaRPr 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15000"/>
              </a:lnSpc>
              <a:spcBef>
                <a:spcPct val="0"/>
              </a:spcBef>
            </a:pPr>
            <a:endParaRPr 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</a:pPr>
            <a:endParaRPr lang="ru-RU" sz="200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2" name="Номер слайда 6"/>
          <p:cNvSpPr txBox="1">
            <a:spLocks noGrp="1"/>
          </p:cNvSpPr>
          <p:nvPr/>
        </p:nvSpPr>
        <p:spPr bwMode="auto">
          <a:xfrm>
            <a:off x="0" y="6429375"/>
            <a:ext cx="357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E8EB4CA-1989-4E90-A5B0-C243F9551A53}" type="slidenum">
              <a:rPr lang="ru-RU" sz="1400"/>
              <a:pPr algn="r"/>
              <a:t>21</a:t>
            </a:fld>
            <a:endParaRPr lang="ru-RU" sz="1400"/>
          </a:p>
        </p:txBody>
      </p:sp>
      <p:pic>
        <p:nvPicPr>
          <p:cNvPr id="22533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857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355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55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7C7EF8A9-7BBA-47F8-A041-4A8E49720A5A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23556" name="Прямоугольник 15"/>
          <p:cNvSpPr>
            <a:spLocks noChangeArrowheads="1"/>
          </p:cNvSpPr>
          <p:nvPr/>
        </p:nvSpPr>
        <p:spPr bwMode="auto">
          <a:xfrm>
            <a:off x="500063" y="285750"/>
            <a:ext cx="8215312" cy="573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lvl="1" algn="ctr">
              <a:lnSpc>
                <a:spcPct val="80000"/>
              </a:lnSpc>
            </a:pPr>
            <a:endParaRPr lang="ru-RU" sz="2000" b="1">
              <a:solidFill>
                <a:srgbClr val="C00000"/>
              </a:solidFill>
            </a:endParaRPr>
          </a:p>
          <a:p>
            <a:pPr marL="273050" lvl="1" algn="ctr">
              <a:lnSpc>
                <a:spcPct val="80000"/>
              </a:lnSpc>
            </a:pPr>
            <a:r>
              <a:rPr lang="ru-RU" sz="2000" b="1">
                <a:solidFill>
                  <a:srgbClr val="C00000"/>
                </a:solidFill>
              </a:rPr>
              <a:t>Общие недостатки представленных на форум</a:t>
            </a:r>
          </a:p>
          <a:p>
            <a:pPr marL="273050" lvl="1" algn="ctr">
              <a:lnSpc>
                <a:spcPct val="80000"/>
              </a:lnSpc>
            </a:pPr>
            <a:r>
              <a:rPr lang="ru-RU" sz="2000" b="1">
                <a:solidFill>
                  <a:srgbClr val="C00000"/>
                </a:solidFill>
              </a:rPr>
              <a:t> «Инновационный поиск - 2014» работ</a:t>
            </a:r>
          </a:p>
          <a:p>
            <a:pPr marL="273050" lvl="1" algn="just">
              <a:lnSpc>
                <a:spcPct val="80000"/>
              </a:lnSpc>
            </a:pPr>
            <a:endParaRPr lang="ru-RU" sz="2000" b="1"/>
          </a:p>
          <a:p>
            <a:pPr marL="273050" lvl="1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/>
              <a:t>Название инновационного проекта не во всем совпадает с представленным содержанием;</a:t>
            </a:r>
          </a:p>
          <a:p>
            <a:pPr marL="273050" lvl="1" algn="just">
              <a:lnSpc>
                <a:spcPct val="80000"/>
              </a:lnSpc>
              <a:buFont typeface="Arial" charset="0"/>
              <a:buChar char="•"/>
            </a:pPr>
            <a:endParaRPr lang="ru-RU" sz="2000" b="1"/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endParaRPr lang="ru-RU" sz="2000" b="1"/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/>
              <a:t>отсутствует или нарушена логика изложения материала, часто описывается работа ОО, а не сама инновация; </a:t>
            </a:r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endParaRPr lang="ru-RU" sz="2000" b="1"/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/>
              <a:t>присутствуют громоздкие описания актуальности темы, не во всех работах указаны цели разработки инновационной идеи и не изложена сама инновационная деятельность,  процесс получения инновационного продукта; </a:t>
            </a:r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endParaRPr lang="ru-RU" sz="2000" b="1"/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/>
              <a:t>не прописывается логическая цепочка получения инновационного продукта от идеи до результата; </a:t>
            </a:r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endParaRPr lang="ru-RU" sz="2000" b="1"/>
          </a:p>
          <a:p>
            <a:pPr indent="93663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/>
              <a:t>отсутствуют предложения по практическому применению полученного результата и возможности его широкого распространения (трансляции) в образовательном пространстве края.</a:t>
            </a:r>
            <a:r>
              <a:rPr lang="ru-RU" sz="2200" b="1"/>
              <a:t> </a:t>
            </a:r>
          </a:p>
        </p:txBody>
      </p:sp>
      <p:pic>
        <p:nvPicPr>
          <p:cNvPr id="2355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14313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410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84313"/>
            <a:ext cx="7921625" cy="1439862"/>
          </a:xfrm>
        </p:spPr>
        <p:txBody>
          <a:bodyPr/>
          <a:lstStyle/>
          <a:p>
            <a:pPr marL="0" indent="265113" algn="ctr" eaLnBrk="1" hangingPunct="1">
              <a:lnSpc>
                <a:spcPct val="90000"/>
              </a:lnSpc>
              <a:buFontTx/>
              <a:buNone/>
              <a:tabLst>
                <a:tab pos="265113" algn="l"/>
              </a:tabLst>
            </a:pPr>
            <a:endParaRPr lang="ru-RU" sz="2400" b="1" smtClean="0">
              <a:latin typeface="Times New Roman" pitchFamily="18" charset="0"/>
            </a:endParaRPr>
          </a:p>
          <a:p>
            <a:pPr marL="444500" lvl="1" indent="987425" algn="just">
              <a:buClr>
                <a:srgbClr val="000000"/>
              </a:buClr>
              <a:buFontTx/>
              <a:buNone/>
              <a:tabLst>
                <a:tab pos="265113" algn="l"/>
              </a:tabLst>
            </a:pPr>
            <a:r>
              <a:rPr lang="ru-RU" b="1" smtClean="0">
                <a:cs typeface="Times New Roman" pitchFamily="18" charset="0"/>
              </a:rPr>
              <a:t>Краевой образовательный Форум Краснодарского края «Инновационный поиск» - </a:t>
            </a:r>
            <a:r>
              <a:rPr lang="ru-RU" b="1" i="1" smtClean="0">
                <a:cs typeface="Times New Roman" pitchFamily="18" charset="0"/>
              </a:rPr>
              <a:t>это образовательный проект, который проходит в течение всего года и включает в себя систему конкурсов, семинаров, фестивалей, круглых столов, конференций, направленных на выявление инновационного потенциала образовательных организаций края.</a:t>
            </a:r>
            <a:endParaRPr lang="ru-RU" b="1" i="1" smtClean="0"/>
          </a:p>
        </p:txBody>
      </p:sp>
      <p:sp>
        <p:nvSpPr>
          <p:cNvPr id="410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D55BF08C-B8B5-44D0-8D35-E89C68F19590}" type="slidenum">
              <a:rPr lang="ru-RU" smtClean="0"/>
              <a:pPr/>
              <a:t>3</a:t>
            </a:fld>
            <a:endParaRPr lang="ru-RU" smtClean="0"/>
          </a:p>
        </p:txBody>
      </p:sp>
      <p:pic>
        <p:nvPicPr>
          <p:cNvPr id="4101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357188"/>
            <a:ext cx="1428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5125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333375"/>
            <a:ext cx="7632700" cy="1439863"/>
          </a:xfrm>
        </p:spPr>
        <p:txBody>
          <a:bodyPr/>
          <a:lstStyle/>
          <a:p>
            <a:pPr indent="200025" algn="just" eaLnBrk="1" hangingPunct="1">
              <a:buFontTx/>
              <a:buNone/>
            </a:pPr>
            <a:r>
              <a:rPr lang="ru-RU" sz="2400" b="1" smtClean="0">
                <a:solidFill>
                  <a:srgbClr val="CC0000"/>
                </a:solidFill>
              </a:rPr>
              <a:t>Цель конкурса</a:t>
            </a:r>
            <a:r>
              <a:rPr lang="ru-RU" sz="2400" b="1" smtClean="0"/>
              <a:t> - пропаганды инновационного опыта, инновационных продуктов (новшеств). </a:t>
            </a:r>
          </a:p>
          <a:p>
            <a:pPr marL="942975" lvl="1" indent="-220663" algn="just">
              <a:buClr>
                <a:srgbClr val="000000"/>
              </a:buClr>
              <a:buFontTx/>
              <a:buNone/>
            </a:pPr>
            <a:endParaRPr lang="ru-RU" sz="2000" b="1" smtClean="0">
              <a:solidFill>
                <a:srgbClr val="FF0000"/>
              </a:solidFill>
              <a:cs typeface="Times New Roman" pitchFamily="18" charset="0"/>
            </a:endParaRPr>
          </a:p>
          <a:p>
            <a:pPr marL="942975" lvl="1" indent="-220663" algn="just">
              <a:buClr>
                <a:srgbClr val="000000"/>
              </a:buClr>
              <a:buFontTx/>
              <a:buNone/>
            </a:pPr>
            <a:r>
              <a:rPr lang="ru-RU" sz="2400" b="1" smtClean="0">
                <a:solidFill>
                  <a:srgbClr val="CC0000"/>
                </a:solidFill>
                <a:cs typeface="Times New Roman" pitchFamily="18" charset="0"/>
              </a:rPr>
              <a:t>Задачами Конкурса являются:</a:t>
            </a:r>
            <a:endParaRPr lang="ru-RU" sz="2400" b="1" smtClean="0">
              <a:solidFill>
                <a:srgbClr val="CC0000"/>
              </a:solidFill>
            </a:endParaRPr>
          </a:p>
          <a:p>
            <a:pPr indent="200025" algn="just"/>
            <a:r>
              <a:rPr lang="ru-RU" sz="2400" b="1" smtClean="0">
                <a:cs typeface="Times New Roman" pitchFamily="18" charset="0"/>
              </a:rPr>
              <a:t>повышение мотивации и стимулирование педагогических работников, способных разрабатывать инновации в образовательной практике, способствующие развитию системы образования Краснодарского края;</a:t>
            </a:r>
            <a:endParaRPr lang="ru-RU" sz="2400" b="1" smtClean="0"/>
          </a:p>
          <a:p>
            <a:pPr indent="200025" algn="just"/>
            <a:r>
              <a:rPr lang="ru-RU" sz="2400" b="1" smtClean="0">
                <a:cs typeface="Times New Roman" pitchFamily="18" charset="0"/>
              </a:rPr>
              <a:t>выявление продуктов инновационной деятельности образовательных организаций Краснодарского края;</a:t>
            </a:r>
            <a:endParaRPr lang="ru-RU" sz="2400" b="1" smtClean="0"/>
          </a:p>
          <a:p>
            <a:pPr indent="200025" algn="just"/>
            <a:r>
              <a:rPr lang="ru-RU" sz="2400" b="1" smtClean="0">
                <a:cs typeface="Times New Roman" pitchFamily="18" charset="0"/>
              </a:rPr>
              <a:t>распространение передового педагогического опыта учителей Краснодарского края.</a:t>
            </a:r>
            <a:endParaRPr lang="ru-RU" sz="2400" b="1" smtClean="0"/>
          </a:p>
          <a:p>
            <a:pPr indent="200025" algn="just" eaLnBrk="1" hangingPunct="1">
              <a:buFontTx/>
              <a:buNone/>
            </a:pPr>
            <a:endParaRPr lang="ru-RU" sz="2400" smtClean="0"/>
          </a:p>
        </p:txBody>
      </p:sp>
      <p:sp>
        <p:nvSpPr>
          <p:cNvPr id="512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B0CC0DF4-AA48-49FE-A507-0C61C858659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615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484313"/>
            <a:ext cx="8393113" cy="1439862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450850" lvl="1" indent="530225" algn="just">
              <a:buClr>
                <a:srgbClr val="000000"/>
              </a:buClr>
              <a:buFontTx/>
              <a:buNone/>
            </a:pPr>
            <a:r>
              <a:rPr lang="ru-RU" b="1" smtClean="0">
                <a:solidFill>
                  <a:srgbClr val="CC0000"/>
                </a:solidFill>
                <a:cs typeface="Times New Roman" pitchFamily="18" charset="0"/>
              </a:rPr>
              <a:t>Учредитель - </a:t>
            </a:r>
            <a:r>
              <a:rPr lang="ru-RU" b="1" smtClean="0">
                <a:cs typeface="Times New Roman" pitchFamily="18" charset="0"/>
              </a:rPr>
              <a:t>министерство образования и науки Краснодарского края.</a:t>
            </a:r>
            <a:endParaRPr lang="ru-RU" b="1" smtClean="0"/>
          </a:p>
          <a:p>
            <a:pPr marL="450850" lvl="1" indent="530225" algn="just">
              <a:buClr>
                <a:srgbClr val="000000"/>
              </a:buClr>
              <a:buFontTx/>
              <a:buNone/>
            </a:pPr>
            <a:r>
              <a:rPr lang="ru-RU" b="1" smtClean="0">
                <a:solidFill>
                  <a:srgbClr val="CC0000"/>
                </a:solidFill>
                <a:cs typeface="Times New Roman" pitchFamily="18" charset="0"/>
              </a:rPr>
              <a:t>Организатор</a:t>
            </a:r>
            <a:r>
              <a:rPr lang="ru-RU" b="1" smtClean="0">
                <a:solidFill>
                  <a:srgbClr val="006600"/>
                </a:solidFill>
                <a:cs typeface="Times New Roman" pitchFamily="18" charset="0"/>
              </a:rPr>
              <a:t> - государственное бюджетное образовательное учреждение дополнительного профессионального образования Краснодарского края «Краснодарский краевой институт дополнительного профессионального педагогического образования».</a:t>
            </a:r>
            <a:endParaRPr lang="ru-RU" b="1" smtClean="0">
              <a:solidFill>
                <a:srgbClr val="006600"/>
              </a:solidFill>
            </a:endParaRPr>
          </a:p>
        </p:txBody>
      </p:sp>
      <p:sp>
        <p:nvSpPr>
          <p:cNvPr id="614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6508C82D-7C29-4005-A43B-3325F32DB6E5}" type="slidenum">
              <a:rPr lang="ru-RU" smtClean="0"/>
              <a:pPr/>
              <a:t>5</a:t>
            </a:fld>
            <a:endParaRPr lang="ru-RU" smtClean="0"/>
          </a:p>
        </p:txBody>
      </p:sp>
      <p:pic>
        <p:nvPicPr>
          <p:cNvPr id="6149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3" y="428625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717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43000"/>
            <a:ext cx="8245475" cy="1439863"/>
          </a:xfrm>
        </p:spPr>
        <p:txBody>
          <a:bodyPr/>
          <a:lstStyle/>
          <a:p>
            <a:pPr indent="530225" algn="just" eaLnBrk="1" hangingPunct="1"/>
            <a:r>
              <a:rPr lang="ru-RU" sz="2800" b="1" smtClean="0"/>
              <a:t>В  конкурсе принимают участие государственные (муниципальные) и частные образовательные организации, подведомственные министерству образования и науки Краснодарского края и органам местного самоуправления, осуществляющим управление в сфере образования. </a:t>
            </a:r>
          </a:p>
          <a:p>
            <a:pPr indent="530225" algn="just" eaLnBrk="1" hangingPunct="1"/>
            <a:r>
              <a:rPr lang="ru-RU" sz="2800" b="1" smtClean="0">
                <a:solidFill>
                  <a:srgbClr val="CC0000"/>
                </a:solidFill>
              </a:rPr>
              <a:t>Индивидуальное участие к конкурсе  не допускаются.</a:t>
            </a:r>
          </a:p>
        </p:txBody>
      </p:sp>
      <p:sp>
        <p:nvSpPr>
          <p:cNvPr id="717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308E0D2F-A6CE-4EFB-B478-78EFEFD70369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7173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0"/>
            <a:ext cx="1143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819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0" y="2428875"/>
            <a:ext cx="7358063" cy="1439863"/>
          </a:xfrm>
        </p:spPr>
        <p:txBody>
          <a:bodyPr/>
          <a:lstStyle/>
          <a:p>
            <a:pPr indent="530225" algn="just" eaLnBrk="1" hangingPunct="1"/>
            <a:r>
              <a:rPr lang="ru-RU" sz="2800" b="1" smtClean="0">
                <a:solidFill>
                  <a:srgbClr val="CC0000"/>
                </a:solidFill>
              </a:rPr>
              <a:t>Представленный инновационный продукт должен быть частично или полностью  апробирован на уровне муниципалитета.</a:t>
            </a:r>
          </a:p>
        </p:txBody>
      </p:sp>
      <p:sp>
        <p:nvSpPr>
          <p:cNvPr id="819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B1D55F50-7494-49A7-8270-10CA9AB21351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819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285750"/>
            <a:ext cx="12144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922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1143000"/>
            <a:ext cx="7358063" cy="1439863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80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800" b="1" smtClean="0">
                <a:solidFill>
                  <a:srgbClr val="CC0000"/>
                </a:solidFill>
              </a:rPr>
              <a:t>На Форум может быть представлен один из </a:t>
            </a:r>
            <a:r>
              <a:rPr lang="ru-RU" sz="2800" b="1" i="1" smtClean="0">
                <a:solidFill>
                  <a:srgbClr val="CC0000"/>
                </a:solidFill>
              </a:rPr>
              <a:t>видов</a:t>
            </a:r>
            <a:r>
              <a:rPr lang="ru-RU" sz="2800" b="1" smtClean="0">
                <a:solidFill>
                  <a:srgbClr val="CC0000"/>
                </a:solidFill>
              </a:rPr>
              <a:t> инновационного продукта: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800" b="1" smtClean="0">
              <a:solidFill>
                <a:srgbClr val="CC0000"/>
              </a:solidFill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800" b="1" smtClean="0"/>
              <a:t>инновационный проект;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800" b="1" smtClean="0"/>
              <a:t>инновационная программа;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800" b="1" smtClean="0"/>
              <a:t>инновационный учебно-методический комплекс</a:t>
            </a:r>
            <a:r>
              <a:rPr lang="ru-RU" sz="2800" smtClean="0">
                <a:solidFill>
                  <a:srgbClr val="FFFF00"/>
                </a:solidFill>
              </a:rPr>
              <a:t>;</a:t>
            </a:r>
          </a:p>
        </p:txBody>
      </p:sp>
      <p:sp>
        <p:nvSpPr>
          <p:cNvPr id="922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D5B0C3E7-E1A5-4E98-87C4-118744AA8F62}" type="slidenum">
              <a:rPr lang="ru-RU" smtClean="0"/>
              <a:pPr/>
              <a:t>8</a:t>
            </a:fld>
            <a:endParaRPr lang="ru-RU" smtClean="0"/>
          </a:p>
        </p:txBody>
      </p:sp>
      <p:pic>
        <p:nvPicPr>
          <p:cNvPr id="9221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214313"/>
            <a:ext cx="12858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024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1143000"/>
            <a:ext cx="7813675" cy="1439863"/>
          </a:xfrm>
        </p:spPr>
        <p:txBody>
          <a:bodyPr/>
          <a:lstStyle/>
          <a:p>
            <a:pPr marL="0" indent="54292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solidFill>
                  <a:srgbClr val="CC0000"/>
                </a:solidFill>
              </a:rPr>
              <a:t>Все участники Форума </a:t>
            </a:r>
            <a:r>
              <a:rPr lang="ru-RU" sz="2600" b="1" smtClean="0">
                <a:solidFill>
                  <a:srgbClr val="CC0000"/>
                </a:solidFill>
              </a:rPr>
              <a:t>распределяются по группам на основе принадлежности учебного заведения к одной из подсистем: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sz="2600" b="1" smtClean="0"/>
              <a:t>дошкольные образовательные организации (ДОО);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sz="2600" b="1" smtClean="0"/>
              <a:t>общеобразовательные организации (ОО);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sz="2600" b="1" smtClean="0"/>
              <a:t>коррекционные образовательные организации (КОО);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sz="2600" b="1" smtClean="0"/>
              <a:t>образовательные организации дополнительного образования детей (ООДОД);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sz="2600" b="1" smtClean="0"/>
              <a:t>образовательная организация профессионального образования (ООПО).</a:t>
            </a:r>
          </a:p>
        </p:txBody>
      </p:sp>
      <p:sp>
        <p:nvSpPr>
          <p:cNvPr id="1024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</p:spPr>
        <p:txBody>
          <a:bodyPr/>
          <a:lstStyle/>
          <a:p>
            <a:fld id="{A94E5E6B-BF94-4C18-9C02-74A64D0357C6}" type="slidenum">
              <a:rPr lang="ru-RU" smtClean="0"/>
              <a:pPr/>
              <a:t>9</a:t>
            </a:fld>
            <a:endParaRPr lang="ru-RU" smtClean="0"/>
          </a:p>
        </p:txBody>
      </p:sp>
      <p:pic>
        <p:nvPicPr>
          <p:cNvPr id="10245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357188"/>
            <a:ext cx="9286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</TotalTime>
  <Words>967</Words>
  <Application>Microsoft Office PowerPoint</Application>
  <PresentationFormat>Экран (4:3)</PresentationFormat>
  <Paragraphs>127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Symbol</vt:lpstr>
      <vt:lpstr>Wingdings</vt:lpstr>
      <vt:lpstr>Sylfaen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anikiev_a_n</cp:lastModifiedBy>
  <cp:revision>91</cp:revision>
  <dcterms:created xsi:type="dcterms:W3CDTF">2009-11-16T08:17:18Z</dcterms:created>
  <dcterms:modified xsi:type="dcterms:W3CDTF">2015-04-03T06:46:34Z</dcterms:modified>
</cp:coreProperties>
</file>